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ff28bae9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ff28bae9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rPr>
              <a:t>help identify risks that are identified in the primary examples.</a:t>
            </a:r>
            <a:endParaRPr sz="1200">
              <a:solidFill>
                <a:schemeClr val="dk1"/>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GB" sz="1200">
                <a:solidFill>
                  <a:schemeClr val="dk1"/>
                </a:solidFill>
              </a:rPr>
              <a:t>When selecting a qualitative risk analysis tool(s), consider:</a:t>
            </a:r>
            <a:endParaRPr sz="1200">
              <a:solidFill>
                <a:schemeClr val="dk1"/>
              </a:solidFill>
            </a:endParaRPr>
          </a:p>
          <a:p>
            <a:pPr indent="-304800" lvl="0" marL="698500" rtl="0" algn="l">
              <a:lnSpc>
                <a:spcPct val="115000"/>
              </a:lnSpc>
              <a:spcBef>
                <a:spcPts val="900"/>
              </a:spcBef>
              <a:spcAft>
                <a:spcPts val="0"/>
              </a:spcAft>
              <a:buClr>
                <a:schemeClr val="dk1"/>
              </a:buClr>
              <a:buSzPts val="1200"/>
              <a:buChar char="●"/>
            </a:pPr>
            <a:r>
              <a:rPr lang="en-GB" sz="1200">
                <a:solidFill>
                  <a:schemeClr val="dk1"/>
                </a:solidFill>
              </a:rPr>
              <a:t>Size, scope and importance to the organization</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lang="en-GB" sz="1200">
                <a:solidFill>
                  <a:schemeClr val="dk1"/>
                </a:solidFill>
              </a:rPr>
              <a:t>Available time and who will be conducting the assessments</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lang="en-GB" sz="1200">
                <a:solidFill>
                  <a:schemeClr val="dk1"/>
                </a:solidFill>
              </a:rPr>
              <a:t>Organizational resources and knowledge of risk management</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lang="en-GB" sz="1200">
                <a:solidFill>
                  <a:schemeClr val="dk1"/>
                </a:solidFill>
              </a:rPr>
              <a:t>Having an outside consultant or driving the approach from the risk management department</a:t>
            </a:r>
            <a:endParaRPr sz="1200">
              <a:solidFill>
                <a:schemeClr val="dk1"/>
              </a:solidFill>
            </a:endParaRPr>
          </a:p>
          <a:p>
            <a:pPr indent="0" lvl="0" marL="0" rtl="0" algn="l">
              <a:spcBef>
                <a:spcPts val="50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ff28bae9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ff28bae9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rPr>
              <a:t>It is important to assess the risk in terms of likelihood and impact so the organization is not spending resources on risks that will never impact the company.</a:t>
            </a:r>
            <a:endParaRPr sz="12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ff28bae9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ff28bae9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ff28bae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ff28bae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Probably and Impact Matrix =  Risk Heat Map</a:t>
            </a:r>
            <a:endParaRPr sz="1200">
              <a:solidFill>
                <a:schemeClr val="dk1"/>
              </a:solidFill>
            </a:endParaRPr>
          </a:p>
          <a:p>
            <a:pPr indent="0" lvl="0" marL="0" rtl="0" algn="l">
              <a:spcBef>
                <a:spcPts val="0"/>
              </a:spcBef>
              <a:spcAft>
                <a:spcPts val="0"/>
              </a:spcAft>
              <a:buNone/>
            </a:pPr>
            <a:r>
              <a:rPr lang="en-GB" sz="1200">
                <a:solidFill>
                  <a:schemeClr val="dk1"/>
                </a:solidFill>
              </a:rPr>
              <a:t>When you have assigned a probability and impact measurement for each risk, it is useful to create a risk heat map that will help you visualize the risks to track more closely.</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ff28bae9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ff28bae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&gt; </a:t>
            </a:r>
            <a:r>
              <a:rPr lang="en-GB"/>
              <a:t>The risk urgency assessment determines which risks are more critical to the organization and closest to becoming an issue that must be dealt with.</a:t>
            </a:r>
            <a:endParaRPr/>
          </a:p>
          <a:p>
            <a:pPr indent="0" lvl="0" marL="0" rtl="0" algn="l">
              <a:spcBef>
                <a:spcPts val="0"/>
              </a:spcBef>
              <a:spcAft>
                <a:spcPts val="0"/>
              </a:spcAft>
              <a:buNone/>
            </a:pPr>
            <a:r>
              <a:rPr lang="en-GB"/>
              <a:t>&gt; </a:t>
            </a:r>
            <a:r>
              <a:rPr lang="en-GB" sz="1200">
                <a:solidFill>
                  <a:schemeClr val="dk1"/>
                </a:solidFill>
                <a:highlight>
                  <a:srgbClr val="F5F5F5"/>
                </a:highlight>
              </a:rPr>
              <a:t>Risk assessments will be ongoing and risk scoring will evolve over time as the organization grows and new strategies are implemented. Risk managers will rely on data analysis to help shape and assess risk all the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09c0c23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09c0c23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module is targeted at risk assesment in the risk management process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4c56aea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4c56aea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Risk</a:t>
            </a:r>
            <a:r>
              <a:rPr lang="en-GB" sz="1200">
                <a:solidFill>
                  <a:schemeClr val="dk1"/>
                </a:solidFill>
              </a:rPr>
              <a:t> – Unknown condition or event with known or reasonably estimated probability that may or may not impact the organization either positively or negatively</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Issue</a:t>
            </a:r>
            <a:r>
              <a:rPr lang="en-GB" sz="1200">
                <a:solidFill>
                  <a:schemeClr val="dk1"/>
                </a:solidFill>
              </a:rPr>
              <a:t> – Risks materialized</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Constraint</a:t>
            </a:r>
            <a:r>
              <a:rPr lang="en-GB" sz="1200">
                <a:solidFill>
                  <a:schemeClr val="dk1"/>
                </a:solidFill>
              </a:rPr>
              <a:t> – Identified restriction</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Uncertainty</a:t>
            </a:r>
            <a:r>
              <a:rPr lang="en-GB" sz="1200">
                <a:solidFill>
                  <a:schemeClr val="dk1"/>
                </a:solidFill>
              </a:rPr>
              <a:t> – Unknown condition or event with unknown probability</a:t>
            </a:r>
            <a:endParaRPr sz="1200">
              <a:solidFill>
                <a:schemeClr val="dk1"/>
              </a:solidFill>
            </a:endParaRPr>
          </a:p>
          <a:p>
            <a:pPr indent="0" lvl="0" marL="0" rtl="0" algn="l">
              <a:spcBef>
                <a:spcPts val="500"/>
              </a:spcBef>
              <a:spcAft>
                <a:spcPts val="0"/>
              </a:spcAft>
              <a:buNone/>
            </a:pPr>
            <a:r>
              <a:t/>
            </a:r>
            <a:endParaRPr sz="1200">
              <a:solidFill>
                <a:schemeClr val="dk1"/>
              </a:solidFill>
              <a:highlight>
                <a:srgbClr val="F5F5F5"/>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ff28bae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ff28ba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ff28bae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ff28bae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Risk probability is the likelihood that the risk will become an issue</a:t>
            </a:r>
            <a:endParaRPr/>
          </a:p>
          <a:p>
            <a:pPr indent="-298450" lvl="0" marL="457200" rtl="0" algn="l">
              <a:spcBef>
                <a:spcPts val="0"/>
              </a:spcBef>
              <a:spcAft>
                <a:spcPts val="0"/>
              </a:spcAft>
              <a:buSzPts val="1100"/>
              <a:buChar char="-"/>
            </a:pPr>
            <a:r>
              <a:rPr lang="en-GB"/>
              <a:t>Issue = realised risk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ff28bae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ff28bae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Apply a probability of 1 to 9 to represent likelihood. Use the risk calculation sheet provided in class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Methods to estimate probability include mathematical model, empirical data, educated guess, or prior or experience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Apply risk qualitative probabilities which establish and provide a probability range to choose from the range below;</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Low - 0 to 15 percent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Moderate - 15 to 50 percent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High - 51 percent or higher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You choose the appropriate range of categories.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Use a quantitative method which applies a specific value between 0 to 1 to each risk</a:t>
            </a:r>
            <a:endParaRPr sz="1200">
              <a:solidFill>
                <a:schemeClr val="dk1"/>
              </a:solidFill>
            </a:endParaRPr>
          </a:p>
          <a:p>
            <a:pPr indent="0" lvl="0" marL="0" rtl="0" algn="l">
              <a:spcBef>
                <a:spcPts val="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ff28bae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ff28bae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Qualitative:</a:t>
            </a:r>
            <a:r>
              <a:rPr lang="en-GB" sz="1200">
                <a:solidFill>
                  <a:schemeClr val="dk1"/>
                </a:solidFill>
              </a:rPr>
              <a:t> choose either value from range or category (use the risk calculation sheet provided in class)</a:t>
            </a:r>
            <a:endParaRPr sz="1200">
              <a:solidFill>
                <a:schemeClr val="dk1"/>
              </a:solidFill>
            </a:endParaRPr>
          </a:p>
          <a:p>
            <a:pPr indent="-304800" lvl="1" marL="1397000" rtl="0" algn="l">
              <a:lnSpc>
                <a:spcPct val="115000"/>
              </a:lnSpc>
              <a:spcBef>
                <a:spcPts val="0"/>
              </a:spcBef>
              <a:spcAft>
                <a:spcPts val="0"/>
              </a:spcAft>
              <a:buClr>
                <a:schemeClr val="dk1"/>
              </a:buClr>
              <a:buSzPts val="1200"/>
              <a:buChar char="○"/>
            </a:pPr>
            <a:r>
              <a:rPr lang="en-GB" sz="1200">
                <a:solidFill>
                  <a:schemeClr val="dk1"/>
                </a:solidFill>
              </a:rPr>
              <a:t>Range - score 1 to 9</a:t>
            </a:r>
            <a:endParaRPr sz="1200">
              <a:solidFill>
                <a:schemeClr val="dk1"/>
              </a:solidFill>
            </a:endParaRPr>
          </a:p>
          <a:p>
            <a:pPr indent="-304800" lvl="1" marL="1397000" rtl="0" algn="l">
              <a:lnSpc>
                <a:spcPct val="115000"/>
              </a:lnSpc>
              <a:spcBef>
                <a:spcPts val="0"/>
              </a:spcBef>
              <a:spcAft>
                <a:spcPts val="0"/>
              </a:spcAft>
              <a:buClr>
                <a:schemeClr val="dk1"/>
              </a:buClr>
              <a:buSzPts val="1200"/>
              <a:buChar char="○"/>
            </a:pPr>
            <a:r>
              <a:rPr lang="en-GB" sz="1200">
                <a:solidFill>
                  <a:schemeClr val="dk1"/>
                </a:solidFill>
              </a:rPr>
              <a:t>Category - high, medium, and low</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Quantitative:</a:t>
            </a:r>
            <a:r>
              <a:rPr lang="en-GB" sz="1200">
                <a:solidFill>
                  <a:schemeClr val="dk1"/>
                </a:solidFill>
              </a:rPr>
              <a:t> apply precise estimate of impact (sometimes inaccurate)</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Non-measurable risk impact: </a:t>
            </a:r>
            <a:r>
              <a:rPr lang="en-GB" sz="1200">
                <a:solidFill>
                  <a:schemeClr val="dk1"/>
                </a:solidFill>
              </a:rPr>
              <a:t>personal consequences, career penalties, loss of team productivity, team discord, organizational impact</a:t>
            </a:r>
            <a:endParaRPr sz="1200">
              <a:solidFill>
                <a:schemeClr val="dk1"/>
              </a:solidFill>
            </a:endParaRPr>
          </a:p>
          <a:p>
            <a:pPr indent="0" lvl="0" marL="0" rtl="0" algn="l">
              <a:spcBef>
                <a:spcPts val="5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ff28bae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ff28bae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ff28bae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ff28bae9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&gt; </a:t>
            </a:r>
            <a:r>
              <a:rPr lang="en-GB" sz="1200">
                <a:solidFill>
                  <a:schemeClr val="dk1"/>
                </a:solidFill>
                <a:highlight>
                  <a:srgbClr val="FFFFFF"/>
                </a:highlight>
              </a:rPr>
              <a:t>used to document and assess risks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800"/>
              <a:t>Assessing Risk: An Introduction</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n-GB" sz="2210">
                <a:solidFill>
                  <a:schemeClr val="dk1"/>
                </a:solidFill>
              </a:rPr>
              <a:t>Module 3</a:t>
            </a:r>
            <a:endParaRPr sz="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Secondary </a:t>
            </a:r>
            <a:r>
              <a:rPr lang="en-GB"/>
              <a:t>Qualitative Risk Analysis Tools</a:t>
            </a:r>
            <a:endParaRPr/>
          </a:p>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Expert Judgement</a:t>
            </a:r>
            <a:endParaRPr/>
          </a:p>
          <a:p>
            <a:pPr indent="-342900" lvl="0" marL="457200" rtl="0" algn="l">
              <a:spcBef>
                <a:spcPts val="0"/>
              </a:spcBef>
              <a:spcAft>
                <a:spcPts val="0"/>
              </a:spcAft>
              <a:buSzPts val="1800"/>
              <a:buChar char="●"/>
            </a:pPr>
            <a:r>
              <a:rPr lang="en-GB"/>
              <a:t>Planning Meetings</a:t>
            </a:r>
            <a:endParaRPr/>
          </a:p>
          <a:p>
            <a:pPr indent="-342900" lvl="0" marL="457200" rtl="0" algn="l">
              <a:spcBef>
                <a:spcPts val="0"/>
              </a:spcBef>
              <a:spcAft>
                <a:spcPts val="0"/>
              </a:spcAft>
              <a:buSzPts val="1800"/>
              <a:buChar char="●"/>
            </a:pPr>
            <a:r>
              <a:rPr lang="en-GB"/>
              <a:t>Analogy Comparison</a:t>
            </a:r>
            <a:endParaRPr/>
          </a:p>
          <a:p>
            <a:pPr indent="-342900" lvl="0" marL="457200" rtl="0" algn="l">
              <a:spcBef>
                <a:spcPts val="0"/>
              </a:spcBef>
              <a:spcAft>
                <a:spcPts val="0"/>
              </a:spcAft>
              <a:buSzPts val="1800"/>
              <a:buChar char="●"/>
            </a:pPr>
            <a:r>
              <a:rPr lang="en-GB"/>
              <a:t>Delphi Technique</a:t>
            </a:r>
            <a:endParaRPr/>
          </a:p>
          <a:p>
            <a:pPr indent="-342900" lvl="0" marL="457200" rtl="0" algn="l">
              <a:spcBef>
                <a:spcPts val="0"/>
              </a:spcBef>
              <a:spcAft>
                <a:spcPts val="0"/>
              </a:spcAft>
              <a:buSzPts val="1800"/>
              <a:buChar char="●"/>
            </a:pPr>
            <a:r>
              <a:rPr lang="en-GB"/>
              <a:t>Root Cause Analysis</a:t>
            </a:r>
            <a:endParaRPr/>
          </a:p>
          <a:p>
            <a:pPr indent="-342900" lvl="0" marL="457200" rtl="0" algn="l">
              <a:spcBef>
                <a:spcPts val="0"/>
              </a:spcBef>
              <a:spcAft>
                <a:spcPts val="0"/>
              </a:spcAft>
              <a:buSzPts val="1800"/>
              <a:buChar char="●"/>
            </a:pPr>
            <a:r>
              <a:rPr lang="en-GB"/>
              <a:t>Data Quality Assessment</a:t>
            </a:r>
            <a:endParaRPr/>
          </a:p>
          <a:p>
            <a:pPr indent="-342900" lvl="0" marL="457200" rtl="0" algn="l">
              <a:spcBef>
                <a:spcPts val="0"/>
              </a:spcBef>
              <a:spcAft>
                <a:spcPts val="0"/>
              </a:spcAft>
              <a:buSzPts val="1800"/>
              <a:buChar char="●"/>
            </a:pPr>
            <a:r>
              <a:rPr lang="en-GB"/>
              <a:t>Risk Modeling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Risk P</a:t>
            </a:r>
            <a:r>
              <a:rPr lang="en-GB"/>
              <a:t>robability and Impact Assessment</a:t>
            </a:r>
            <a:endParaRPr/>
          </a:p>
          <a:p>
            <a:pPr indent="0" lvl="0" marL="0" rtl="0" algn="l">
              <a:spcBef>
                <a:spcPts val="0"/>
              </a:spcBef>
              <a:spcAft>
                <a:spcPts val="0"/>
              </a:spcAft>
              <a:buNone/>
            </a:pPr>
            <a:r>
              <a:t/>
            </a:r>
            <a:endParaRPr/>
          </a:p>
        </p:txBody>
      </p:sp>
      <p:pic>
        <p:nvPicPr>
          <p:cNvPr id="119" name="Google Shape;119;p23"/>
          <p:cNvPicPr preferRelativeResize="0"/>
          <p:nvPr/>
        </p:nvPicPr>
        <p:blipFill>
          <a:blip r:embed="rId3">
            <a:alphaModFix/>
          </a:blip>
          <a:stretch>
            <a:fillRect/>
          </a:stretch>
        </p:blipFill>
        <p:spPr>
          <a:xfrm>
            <a:off x="658013" y="1394474"/>
            <a:ext cx="7827973" cy="307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t>
            </a:r>
            <a:r>
              <a:rPr lang="en-GB"/>
              <a:t>xamples for scaling probabilities and impact</a:t>
            </a:r>
            <a:endParaRPr/>
          </a:p>
        </p:txBody>
      </p:sp>
      <p:pic>
        <p:nvPicPr>
          <p:cNvPr id="125" name="Google Shape;125;p24"/>
          <p:cNvPicPr preferRelativeResize="0"/>
          <p:nvPr/>
        </p:nvPicPr>
        <p:blipFill>
          <a:blip r:embed="rId3">
            <a:alphaModFix/>
          </a:blip>
          <a:stretch>
            <a:fillRect/>
          </a:stretch>
        </p:blipFill>
        <p:spPr>
          <a:xfrm>
            <a:off x="735400" y="1430626"/>
            <a:ext cx="7673200" cy="325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Creating a Risk HeatMap</a:t>
            </a:r>
            <a:endParaRPr/>
          </a:p>
        </p:txBody>
      </p:sp>
      <p:pic>
        <p:nvPicPr>
          <p:cNvPr id="131" name="Google Shape;131;p25"/>
          <p:cNvPicPr preferRelativeResize="0"/>
          <p:nvPr/>
        </p:nvPicPr>
        <p:blipFill>
          <a:blip r:embed="rId3">
            <a:alphaModFix/>
          </a:blip>
          <a:stretch>
            <a:fillRect/>
          </a:stretch>
        </p:blipFill>
        <p:spPr>
          <a:xfrm>
            <a:off x="539425" y="1159925"/>
            <a:ext cx="3613384" cy="3820976"/>
          </a:xfrm>
          <a:prstGeom prst="rect">
            <a:avLst/>
          </a:prstGeom>
          <a:noFill/>
          <a:ln>
            <a:noFill/>
          </a:ln>
        </p:spPr>
      </p:pic>
      <p:pic>
        <p:nvPicPr>
          <p:cNvPr id="132" name="Google Shape;132;p25"/>
          <p:cNvPicPr preferRelativeResize="0"/>
          <p:nvPr/>
        </p:nvPicPr>
        <p:blipFill>
          <a:blip r:embed="rId4">
            <a:alphaModFix/>
          </a:blip>
          <a:stretch>
            <a:fillRect/>
          </a:stretch>
        </p:blipFill>
        <p:spPr>
          <a:xfrm>
            <a:off x="4671859" y="1159925"/>
            <a:ext cx="3494181"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Identifying </a:t>
            </a:r>
            <a:r>
              <a:rPr lang="en-GB"/>
              <a:t>Urgency of Risk </a:t>
            </a:r>
            <a:endParaRPr/>
          </a:p>
        </p:txBody>
      </p:sp>
      <p:sp>
        <p:nvSpPr>
          <p:cNvPr id="138" name="Google Shape;138;p26"/>
          <p:cNvSpPr txBox="1"/>
          <p:nvPr>
            <p:ph idx="1" type="body"/>
          </p:nvPr>
        </p:nvSpPr>
        <p:spPr>
          <a:xfrm>
            <a:off x="311700" y="1152475"/>
            <a:ext cx="443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a:t>
            </a:r>
            <a:r>
              <a:rPr lang="en-GB"/>
              <a:t>ime available to respond or mitigate the risk</a:t>
            </a:r>
            <a:endParaRPr/>
          </a:p>
          <a:p>
            <a:pPr indent="-342900" lvl="0" marL="457200" rtl="0" algn="l">
              <a:spcBef>
                <a:spcPts val="0"/>
              </a:spcBef>
              <a:spcAft>
                <a:spcPts val="0"/>
              </a:spcAft>
              <a:buSzPts val="1800"/>
              <a:buChar char="●"/>
            </a:pPr>
            <a:r>
              <a:rPr lang="en-GB"/>
              <a:t>The likelihood of the risk occurring</a:t>
            </a:r>
            <a:endParaRPr/>
          </a:p>
          <a:p>
            <a:pPr indent="-342900" lvl="0" marL="457200" rtl="0" algn="l">
              <a:spcBef>
                <a:spcPts val="0"/>
              </a:spcBef>
              <a:spcAft>
                <a:spcPts val="0"/>
              </a:spcAft>
              <a:buSzPts val="1800"/>
              <a:buChar char="●"/>
            </a:pPr>
            <a:r>
              <a:rPr lang="en-GB"/>
              <a:t>Impact of the risk to the organization</a:t>
            </a:r>
            <a:endParaRPr/>
          </a:p>
          <a:p>
            <a:pPr indent="-342900" lvl="0" marL="457200" rtl="0" algn="l">
              <a:spcBef>
                <a:spcPts val="0"/>
              </a:spcBef>
              <a:spcAft>
                <a:spcPts val="0"/>
              </a:spcAft>
              <a:buSzPts val="1800"/>
              <a:buChar char="●"/>
            </a:pPr>
            <a:r>
              <a:rPr lang="en-GB"/>
              <a:t>If it becomes an issue</a:t>
            </a:r>
            <a:endParaRPr/>
          </a:p>
          <a:p>
            <a:pPr indent="-342900" lvl="0" marL="457200" rtl="0" algn="l">
              <a:spcBef>
                <a:spcPts val="0"/>
              </a:spcBef>
              <a:spcAft>
                <a:spcPts val="0"/>
              </a:spcAft>
              <a:buSzPts val="1800"/>
              <a:buChar char="●"/>
            </a:pPr>
            <a:r>
              <a:rPr lang="en-GB"/>
              <a:t>Whether the organization can deal with it in a timely manner and pay for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Objectives</a:t>
            </a:r>
            <a:endParaRPr/>
          </a:p>
        </p:txBody>
      </p:sp>
      <p:sp>
        <p:nvSpPr>
          <p:cNvPr id="61" name="Google Shape;61;p14"/>
          <p:cNvSpPr txBox="1"/>
          <p:nvPr>
            <p:ph idx="1" type="body"/>
          </p:nvPr>
        </p:nvSpPr>
        <p:spPr>
          <a:xfrm>
            <a:off x="311700" y="1152475"/>
            <a:ext cx="42150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Qualitative and quantitative risk analysis methods</a:t>
            </a:r>
            <a:endParaRPr/>
          </a:p>
          <a:p>
            <a:pPr indent="-342900" lvl="0" marL="457200" rtl="0" algn="l">
              <a:spcBef>
                <a:spcPts val="0"/>
              </a:spcBef>
              <a:spcAft>
                <a:spcPts val="0"/>
              </a:spcAft>
              <a:buSzPts val="1800"/>
              <a:buChar char="●"/>
            </a:pPr>
            <a:r>
              <a:rPr lang="en-GB"/>
              <a:t>Analyse risk </a:t>
            </a:r>
            <a:r>
              <a:rPr lang="en-GB"/>
              <a:t>in terms</a:t>
            </a:r>
            <a:r>
              <a:rPr lang="en-GB"/>
              <a:t> of impact and likelihood of </a:t>
            </a:r>
            <a:r>
              <a:rPr lang="en-GB"/>
              <a:t>occurrence</a:t>
            </a:r>
            <a:endParaRPr/>
          </a:p>
          <a:p>
            <a:pPr indent="-342900" lvl="0" marL="457200" rtl="0" algn="l">
              <a:spcBef>
                <a:spcPts val="0"/>
              </a:spcBef>
              <a:spcAft>
                <a:spcPts val="0"/>
              </a:spcAft>
              <a:buSzPts val="1800"/>
              <a:buChar char="●"/>
            </a:pPr>
            <a:r>
              <a:rPr lang="en-GB"/>
              <a:t>Use the standard risk model to score </a:t>
            </a:r>
            <a:r>
              <a:rPr lang="en-GB"/>
              <a:t>likelihood of</a:t>
            </a:r>
            <a:r>
              <a:rPr lang="en-GB"/>
              <a:t> risks and impacts</a:t>
            </a:r>
            <a:endParaRPr/>
          </a:p>
          <a:p>
            <a:pPr indent="-342900" lvl="0" marL="457200" rtl="0" algn="l">
              <a:spcBef>
                <a:spcPts val="0"/>
              </a:spcBef>
              <a:spcAft>
                <a:spcPts val="0"/>
              </a:spcAft>
              <a:buSzPts val="1800"/>
              <a:buChar char="●"/>
            </a:pPr>
            <a:r>
              <a:rPr lang="en-GB"/>
              <a:t>Develop impact attributes to connect risk impacts</a:t>
            </a:r>
            <a:endParaRPr/>
          </a:p>
          <a:p>
            <a:pPr indent="0" lvl="0" marL="45720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4965525" y="1017725"/>
            <a:ext cx="3866771"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Purpose of Risk Analysis</a:t>
            </a:r>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465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Understand what is most uncertain about a risk</a:t>
            </a:r>
            <a:endParaRPr/>
          </a:p>
          <a:p>
            <a:pPr indent="-342900" lvl="0" marL="457200" rtl="0" algn="l">
              <a:spcBef>
                <a:spcPts val="0"/>
              </a:spcBef>
              <a:spcAft>
                <a:spcPts val="0"/>
              </a:spcAft>
              <a:buSzPts val="1800"/>
              <a:buChar char="●"/>
            </a:pPr>
            <a:r>
              <a:rPr lang="en-GB"/>
              <a:t>Determine attention given to different risks</a:t>
            </a:r>
            <a:endParaRPr/>
          </a:p>
          <a:p>
            <a:pPr indent="-342900" lvl="0" marL="457200" rtl="0" algn="l">
              <a:spcBef>
                <a:spcPts val="0"/>
              </a:spcBef>
              <a:spcAft>
                <a:spcPts val="0"/>
              </a:spcAft>
              <a:buSzPts val="1800"/>
              <a:buChar char="●"/>
            </a:pPr>
            <a:r>
              <a:rPr lang="en-GB"/>
              <a:t>Determine appropriate responses needed</a:t>
            </a:r>
            <a:endParaRPr/>
          </a:p>
          <a:p>
            <a:pPr indent="0" lvl="0" marL="457200" rtl="0" algn="l">
              <a:spcBef>
                <a:spcPts val="120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4964700" y="1017725"/>
            <a:ext cx="3750542"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Qualitative and Quantitative methods</a:t>
            </a:r>
            <a:endParaRPr/>
          </a:p>
        </p:txBody>
      </p:sp>
      <p:sp>
        <p:nvSpPr>
          <p:cNvPr id="75" name="Google Shape;75;p16"/>
          <p:cNvSpPr txBox="1"/>
          <p:nvPr>
            <p:ph idx="1" type="body"/>
          </p:nvPr>
        </p:nvSpPr>
        <p:spPr>
          <a:xfrm>
            <a:off x="311700" y="1152475"/>
            <a:ext cx="4388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Qualitative methods: to assess and prioritize risks - probability and impact matrix (risk heat map)</a:t>
            </a:r>
            <a:endParaRPr/>
          </a:p>
          <a:p>
            <a:pPr indent="-342900" lvl="0" marL="457200" rtl="0" algn="l">
              <a:spcBef>
                <a:spcPts val="0"/>
              </a:spcBef>
              <a:spcAft>
                <a:spcPts val="0"/>
              </a:spcAft>
              <a:buSzPts val="1800"/>
              <a:buChar char="●"/>
            </a:pPr>
            <a:r>
              <a:rPr lang="en-GB"/>
              <a:t>Quantitative methods: to determine the magnitude of impact.</a:t>
            </a:r>
            <a:endParaRPr/>
          </a:p>
        </p:txBody>
      </p:sp>
      <p:pic>
        <p:nvPicPr>
          <p:cNvPr id="76" name="Google Shape;76;p16"/>
          <p:cNvPicPr preferRelativeResize="0"/>
          <p:nvPr/>
        </p:nvPicPr>
        <p:blipFill>
          <a:blip r:embed="rId3">
            <a:alphaModFix/>
          </a:blip>
          <a:stretch>
            <a:fillRect/>
          </a:stretch>
        </p:blipFill>
        <p:spPr>
          <a:xfrm>
            <a:off x="4852200" y="1152475"/>
            <a:ext cx="3820974"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
            </a:r>
            <a:r>
              <a:rPr lang="en-GB"/>
              <a:t>isk analysis</a:t>
            </a:r>
            <a:endParaRPr/>
          </a:p>
        </p:txBody>
      </p:sp>
      <p:sp>
        <p:nvSpPr>
          <p:cNvPr id="82" name="Google Shape;82;p17"/>
          <p:cNvSpPr txBox="1"/>
          <p:nvPr>
            <p:ph idx="1" type="body"/>
          </p:nvPr>
        </p:nvSpPr>
        <p:spPr>
          <a:xfrm>
            <a:off x="311700" y="1152475"/>
            <a:ext cx="4317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a:t>
            </a:r>
            <a:r>
              <a:rPr lang="en-GB"/>
              <a:t>nderstand risk probability (likelihood) and the risk impact</a:t>
            </a:r>
            <a:endParaRPr/>
          </a:p>
          <a:p>
            <a:pPr indent="-342900" lvl="0" marL="457200" rtl="0" algn="l">
              <a:spcBef>
                <a:spcPts val="0"/>
              </a:spcBef>
              <a:spcAft>
                <a:spcPts val="0"/>
              </a:spcAft>
              <a:buSzPts val="1800"/>
              <a:buChar char="●"/>
            </a:pPr>
            <a:r>
              <a:rPr lang="en-GB"/>
              <a:t>Asure quality risk information</a:t>
            </a:r>
            <a:endParaRPr/>
          </a:p>
          <a:p>
            <a:pPr indent="-342900" lvl="0" marL="457200" rtl="0" algn="l">
              <a:spcBef>
                <a:spcPts val="0"/>
              </a:spcBef>
              <a:spcAft>
                <a:spcPts val="0"/>
              </a:spcAft>
              <a:buSzPts val="1800"/>
              <a:buChar char="●"/>
            </a:pPr>
            <a:r>
              <a:rPr lang="en-GB"/>
              <a:t>Categorize the risks</a:t>
            </a:r>
            <a:endParaRPr/>
          </a:p>
          <a:p>
            <a:pPr indent="-342900" lvl="0" marL="457200" rtl="0" algn="l">
              <a:spcBef>
                <a:spcPts val="0"/>
              </a:spcBef>
              <a:spcAft>
                <a:spcPts val="0"/>
              </a:spcAft>
              <a:buSzPts val="1800"/>
              <a:buChar char="●"/>
            </a:pPr>
            <a:r>
              <a:rPr lang="en-GB"/>
              <a:t>Identify the urgency of the risk (close to issue)</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4777525" y="864950"/>
            <a:ext cx="3908600" cy="387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Three ways to assess risk probability</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Apply a probability of 1 to 9 to represent likelihood. </a:t>
            </a:r>
            <a:endParaRPr/>
          </a:p>
          <a:p>
            <a:pPr indent="-342900" lvl="0" marL="457200" rtl="0" algn="l">
              <a:spcBef>
                <a:spcPts val="0"/>
              </a:spcBef>
              <a:spcAft>
                <a:spcPts val="0"/>
              </a:spcAft>
              <a:buSzPts val="1800"/>
              <a:buChar char="●"/>
            </a:pPr>
            <a:r>
              <a:rPr lang="en-GB"/>
              <a:t>Apply risk qualitative probabilities with a probability range of categories.</a:t>
            </a:r>
            <a:endParaRPr/>
          </a:p>
          <a:p>
            <a:pPr indent="-342900" lvl="0" marL="457200" rtl="0" algn="l">
              <a:spcBef>
                <a:spcPts val="0"/>
              </a:spcBef>
              <a:spcAft>
                <a:spcPts val="0"/>
              </a:spcAft>
              <a:buSzPts val="1800"/>
              <a:buChar char="●"/>
            </a:pPr>
            <a:r>
              <a:rPr lang="en-GB"/>
              <a:t>Use a quantitative method which applies a specific value between 0 to 1 to each risk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t>
            </a:r>
            <a:r>
              <a:rPr lang="en-GB"/>
              <a:t>hree Ways to Assess </a:t>
            </a:r>
            <a:r>
              <a:rPr lang="en-GB"/>
              <a:t>R</a:t>
            </a:r>
            <a:r>
              <a:rPr lang="en-GB"/>
              <a:t>isk Impact</a:t>
            </a:r>
            <a:endParaRPr/>
          </a:p>
        </p:txBody>
      </p:sp>
      <p:sp>
        <p:nvSpPr>
          <p:cNvPr id="95" name="Google Shape;95;p19"/>
          <p:cNvSpPr txBox="1"/>
          <p:nvPr>
            <p:ph idx="1" type="body"/>
          </p:nvPr>
        </p:nvSpPr>
        <p:spPr>
          <a:xfrm>
            <a:off x="311700" y="1152475"/>
            <a:ext cx="4897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Qualitative- range or category of impact</a:t>
            </a:r>
            <a:endParaRPr/>
          </a:p>
          <a:p>
            <a:pPr indent="-342900" lvl="0" marL="457200" rtl="0" algn="l">
              <a:spcBef>
                <a:spcPts val="0"/>
              </a:spcBef>
              <a:spcAft>
                <a:spcPts val="0"/>
              </a:spcAft>
              <a:buSzPts val="1800"/>
              <a:buChar char="●"/>
            </a:pPr>
            <a:r>
              <a:rPr lang="en-GB"/>
              <a:t>Quantitative- estimate of impact </a:t>
            </a:r>
            <a:endParaRPr/>
          </a:p>
          <a:p>
            <a:pPr indent="-342900" lvl="0" marL="457200" rtl="0" algn="l">
              <a:spcBef>
                <a:spcPts val="0"/>
              </a:spcBef>
              <a:spcAft>
                <a:spcPts val="0"/>
              </a:spcAft>
              <a:buSzPts val="1800"/>
              <a:buChar char="●"/>
            </a:pPr>
            <a:r>
              <a:rPr lang="en-GB"/>
              <a:t>Non-measurable risk impact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of Qualitative Risk Analysis</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Select the appropriate qualitative risk analysis tool</a:t>
            </a:r>
            <a:endParaRPr/>
          </a:p>
          <a:p>
            <a:pPr indent="-342900" lvl="0" marL="457200" rtl="0" algn="l">
              <a:spcBef>
                <a:spcPts val="0"/>
              </a:spcBef>
              <a:spcAft>
                <a:spcPts val="0"/>
              </a:spcAft>
              <a:buSzPts val="1800"/>
              <a:buAutoNum type="arabicPeriod"/>
            </a:pPr>
            <a:r>
              <a:rPr lang="en-GB"/>
              <a:t>Adapt tools to scale and scope of the organization</a:t>
            </a:r>
            <a:endParaRPr/>
          </a:p>
          <a:p>
            <a:pPr indent="-342900" lvl="0" marL="457200" rtl="0" algn="l">
              <a:spcBef>
                <a:spcPts val="0"/>
              </a:spcBef>
              <a:spcAft>
                <a:spcPts val="0"/>
              </a:spcAft>
              <a:buSzPts val="1800"/>
              <a:buAutoNum type="arabicPeriod"/>
            </a:pPr>
            <a:r>
              <a:rPr lang="en-GB"/>
              <a:t>Apply tools to perform the qualitative risk analysis</a:t>
            </a:r>
            <a:endParaRPr/>
          </a:p>
          <a:p>
            <a:pPr indent="-342900" lvl="0" marL="457200" rtl="0" algn="l">
              <a:spcBef>
                <a:spcPts val="0"/>
              </a:spcBef>
              <a:spcAft>
                <a:spcPts val="0"/>
              </a:spcAft>
              <a:buSzPts val="1800"/>
              <a:buAutoNum type="arabicPeriod"/>
            </a:pPr>
            <a:r>
              <a:rPr lang="en-GB"/>
              <a:t>Select risks for quantitative risk analysis</a:t>
            </a:r>
            <a:endParaRPr/>
          </a:p>
          <a:p>
            <a:pPr indent="-342900" lvl="0" marL="457200" rtl="0" algn="l">
              <a:spcBef>
                <a:spcPts val="0"/>
              </a:spcBef>
              <a:spcAft>
                <a:spcPts val="0"/>
              </a:spcAft>
              <a:buSzPts val="1800"/>
              <a:buAutoNum type="arabicPeriod"/>
            </a:pPr>
            <a:r>
              <a:rPr lang="en-GB"/>
              <a:t>Update risk log and risk treatment and response plan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Primary </a:t>
            </a:r>
            <a:r>
              <a:rPr lang="en-GB"/>
              <a:t>Qualitative Risk Analysis </a:t>
            </a:r>
            <a:r>
              <a:rPr lang="en-GB"/>
              <a:t>Tools</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Risk Rating Schemes</a:t>
            </a:r>
            <a:endParaRPr/>
          </a:p>
          <a:p>
            <a:pPr indent="-342900" lvl="0" marL="457200" rtl="0" algn="l">
              <a:spcBef>
                <a:spcPts val="0"/>
              </a:spcBef>
              <a:spcAft>
                <a:spcPts val="0"/>
              </a:spcAft>
              <a:buSzPts val="1800"/>
              <a:buChar char="●"/>
            </a:pPr>
            <a:r>
              <a:rPr lang="en-GB"/>
              <a:t>Probability/Impact Assessment &amp; Matrix</a:t>
            </a:r>
            <a:endParaRPr/>
          </a:p>
          <a:p>
            <a:pPr indent="-342900" lvl="0" marL="457200" rtl="0" algn="l">
              <a:spcBef>
                <a:spcPts val="0"/>
              </a:spcBef>
              <a:spcAft>
                <a:spcPts val="0"/>
              </a:spcAft>
              <a:buSzPts val="1800"/>
              <a:buChar char="●"/>
            </a:pPr>
            <a:r>
              <a:rPr lang="en-GB"/>
              <a:t>Urgency Assessment</a:t>
            </a:r>
            <a:endParaRPr/>
          </a:p>
          <a:p>
            <a:pPr indent="-342900" lvl="0" marL="457200" rtl="0" algn="l">
              <a:spcBef>
                <a:spcPts val="0"/>
              </a:spcBef>
              <a:spcAft>
                <a:spcPts val="0"/>
              </a:spcAft>
              <a:buSzPts val="1800"/>
              <a:buChar char="●"/>
            </a:pPr>
            <a:r>
              <a:rPr lang="en-GB"/>
              <a:t>Risk Breakdown Structure</a:t>
            </a:r>
            <a:endParaRPr/>
          </a:p>
          <a:p>
            <a:pPr indent="-342900" lvl="0" marL="457200" rtl="0" algn="l">
              <a:spcBef>
                <a:spcPts val="0"/>
              </a:spcBef>
              <a:spcAft>
                <a:spcPts val="0"/>
              </a:spcAft>
              <a:buSzPts val="1800"/>
              <a:buChar char="●"/>
            </a:pPr>
            <a:r>
              <a:rPr lang="en-GB"/>
              <a:t>Risk Factors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